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79" r:id="rId29"/>
    <p:sldId id="258" r:id="rId4"/>
    <p:sldId id="272" r:id="rId5"/>
    <p:sldId id="273" r:id="rId6"/>
    <p:sldId id="275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7" r:id="rId20"/>
    <p:sldId id="278" r:id="rId21"/>
    <p:sldId id="274" r:id="rId22"/>
    <p:sldId id="271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10"/>
    <p:restoredTop sz="94610"/>
  </p:normalViewPr>
  <p:slideViewPr>
    <p:cSldViewPr snapToGrid="0" snapToObjects="1">
      <p:cViewPr varScale="1">
        <p:scale>
          <a:sx n="150" d="100"/>
          <a:sy n="150" d="100"/>
        </p:scale>
        <p:origin x="18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Relationship Id="rId8" Type="http://schemas.openxmlformats.org/officeDocument/2006/relationships/slide" Target="slides/slide8.xml"/><Relationship Id="rId9" Type="http://schemas.openxmlformats.org/officeDocument/2006/relationships/slide" Target="slides/slide9.xml"/><Relationship Id="rId10" Type="http://schemas.openxmlformats.org/officeDocument/2006/relationships/slide" Target="slides/slide10.xml"/><Relationship Id="rId11" Type="http://schemas.openxmlformats.org/officeDocument/2006/relationships/slide" Target="slides/slide11.xml"/><Relationship Id="rId12" Type="http://schemas.openxmlformats.org/officeDocument/2006/relationships/slide" Target="slides/slide12.xml"/><Relationship Id="rId13" Type="http://schemas.openxmlformats.org/officeDocument/2006/relationships/slide" Target="slides/slide13.xml"/><Relationship Id="rId14" Type="http://schemas.openxmlformats.org/officeDocument/2006/relationships/slide" Target="slides/slide14.xml"/><Relationship Id="rId15" Type="http://schemas.openxmlformats.org/officeDocument/2006/relationships/slide" Target="slides/slide15.xml"/><Relationship Id="rId16" Type="http://schemas.openxmlformats.org/officeDocument/2006/relationships/slide" Target="slides/slide16.xml"/><Relationship Id="rId17" Type="http://schemas.openxmlformats.org/officeDocument/2006/relationships/slide" Target="slides/slide17.xml"/><Relationship Id="rId18" Type="http://schemas.openxmlformats.org/officeDocument/2006/relationships/slide" Target="slides/slide18.xml"/><Relationship Id="rId19" Type="http://schemas.openxmlformats.org/officeDocument/2006/relationships/slide" Target="slides/slide19.xml"/><Relationship Id="rId20" Type="http://schemas.openxmlformats.org/officeDocument/2006/relationships/slide" Target="slides/slide20.xml"/><Relationship Id="rId21" Type="http://schemas.openxmlformats.org/officeDocument/2006/relationships/slide" Target="slides/slide21.xml"/><Relationship Id="rId22" Type="http://schemas.openxmlformats.org/officeDocument/2006/relationships/slide" Target="slides/slide22.xml"/><Relationship Id="rId23" Type="http://schemas.openxmlformats.org/officeDocument/2006/relationships/slide" Target="slides/slide23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29" Type="http://schemas.openxmlformats.org/officeDocument/2006/relationships/slide" Target="slides/slide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7556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sv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sv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sv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sv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sv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sv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sv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sv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sv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sv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sv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sv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sv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sv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sv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sv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sv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sv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sv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sv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4"/>
          <p:cNvSpPr/>
          <p:nvPr/>
        </p:nvSpPr>
        <p:spPr>
          <a:xfrm>
            <a:off x="731520" y="109728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GTM SUITE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31520" y="19202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kern="0" spc="300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GUIDE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27432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you need to prospect, create sales documents,</a:t>
            </a:r>
            <a:endParaRPr lang="en-US" sz="14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manage your pipeline, in one tool.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38404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2026</a:t>
            </a:r>
            <a:endParaRPr lang="en-US" sz="1100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D45056F0-F7AB-9528-0D9D-287CB1BA9AAA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GET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731520" y="1005840"/>
            <a:ext cx="365760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31520" y="1005840"/>
            <a:ext cx="54864" cy="3291840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14400" y="107899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Personalized Email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14400" y="1371600"/>
            <a:ext cx="333756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 150 words. Opens with something specific about their company (recent news, a job posting, an announcement). Connects their situation to a Tweddle product with real numbers. Ends with a simple ask: a 15-minute call.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 template. Every email is different because the research is different.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365760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754880" y="1005840"/>
            <a:ext cx="54864" cy="3291840"/>
          </a:xfrm>
          <a:prstGeom prst="rect">
            <a:avLst/>
          </a:prstGeom>
          <a:solidFill>
            <a:srgbClr val="FF52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937760" y="107899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Presentation (.pptx)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33756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6-8 branded slides, ready to attach: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Slide 1: Their name + value prop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Slide 2: Research findings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Slide 3: Their challenge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Slide 4: Why now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Slide 5: Product capabilities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Slide 6: ROI proof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Slide 7: How it works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Slide 8: Next steps</a:t>
            </a:r>
            <a:endParaRPr lang="en-US" sz="1050" dirty="0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243818AC-DF1B-28FE-D50E-A790C8A62E8D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 TRACKING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system builds and updates your prospect list as you work.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325880"/>
            <a:ext cx="914400" cy="411480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31520" y="1325880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828800" y="132588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/find-prospects searches the web for matching companies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1143000" y="1737360"/>
            <a:ext cx="36576" cy="182880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31520" y="1920240"/>
            <a:ext cx="914400" cy="411480"/>
          </a:xfrm>
          <a:prstGeom prst="rect">
            <a:avLst/>
          </a:prstGeom>
          <a:solidFill>
            <a:srgbClr val="FF52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31520" y="1920240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QUALIFY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828800" y="192024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Tiered by size, segment, and product fit, added to your tracker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1143000" y="2331720"/>
            <a:ext cx="36576" cy="182880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31520" y="2514600"/>
            <a:ext cx="914400" cy="411480"/>
          </a:xfrm>
          <a:prstGeom prst="rect">
            <a:avLst/>
          </a:prstGeom>
          <a:solidFill>
            <a:srgbClr val="FFB73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31520" y="2514600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828800" y="251460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company intelligence gathered via web search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1143000" y="2926080"/>
            <a:ext cx="36576" cy="182880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731520" y="3108960"/>
            <a:ext cx="914400" cy="411480"/>
          </a:xfrm>
          <a:prstGeom prst="rect">
            <a:avLst/>
          </a:prstGeom>
          <a:solidFill>
            <a:srgbClr val="AAAC0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31520" y="3108960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PACKAGE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828800" y="310896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Personalized email + deck generated, ready to send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1143000" y="3520440"/>
            <a:ext cx="36576" cy="182880"/>
          </a:xfrm>
          <a:prstGeom prst="rect">
            <a:avLst/>
          </a:prstGeom>
          <a:solidFill>
            <a:srgbClr val="DDDDD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731520" y="3703320"/>
            <a:ext cx="914400" cy="411480"/>
          </a:xfrm>
          <a:prstGeom prst="rect">
            <a:avLst/>
          </a:prstGeom>
          <a:solidFill>
            <a:srgbClr val="66666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31520" y="3703320"/>
            <a:ext cx="914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828800" y="370332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 auto-updates as you work the pipeline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731520" y="4434840"/>
            <a:ext cx="7680960" cy="0"/>
          </a:xfrm>
          <a:prstGeom prst="rect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  /pipeline-status  anytime to see your prospect list and where things stand.</a:t>
            </a:r>
            <a:endParaRPr lang="en-US" sz="1100" dirty="0"/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C742ECE2-092A-E17A-3054-D5956ED83C7D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4"/>
          <p:cNvSpPr/>
          <p:nvPr/>
        </p:nvSpPr>
        <p:spPr>
          <a:xfrm>
            <a:off x="731520" y="13716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3: GTM DOCUMENTS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professional sales collateral and strategy docs on demand</a:t>
            </a:r>
            <a:endParaRPr lang="en-US" sz="1600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E91A36B-0C20-AB20-752B-DCAAA2A396E9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DOCUMENTS YOU CAN CREATE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formatted as polished .docx files with Tweddle branding.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280160"/>
            <a:ext cx="24688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31520" y="1280160"/>
            <a:ext cx="2468880" cy="54864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68680" y="14173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Case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68680" y="178308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analysis, risk, recommendation.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internal buy-in.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474720" y="1280160"/>
            <a:ext cx="24688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474720" y="1280160"/>
            <a:ext cx="2468880" cy="54864"/>
          </a:xfrm>
          <a:prstGeom prst="rect">
            <a:avLst/>
          </a:prstGeom>
          <a:solidFill>
            <a:srgbClr val="FF52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11880" y="14173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Comparison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611880" y="178308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matrix, strengths vs. them.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head-to-head evals.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217920" y="1280160"/>
            <a:ext cx="24688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217920" y="1280160"/>
            <a:ext cx="2468880" cy="54864"/>
          </a:xfrm>
          <a:prstGeom prst="rect">
            <a:avLst/>
          </a:prstGeom>
          <a:solidFill>
            <a:srgbClr val="FFB73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55080" y="14173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One-Pager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355080" y="178308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quick-reference.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Leave-behind after any meeting.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31520" y="2971800"/>
            <a:ext cx="24688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731520" y="2971800"/>
            <a:ext cx="2468880" cy="54864"/>
          </a:xfrm>
          <a:prstGeom prst="rect">
            <a:avLst/>
          </a:prstGeom>
          <a:solidFill>
            <a:srgbClr val="AAAC0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868680" y="31089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Plan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868680" y="347472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Strategy, budget, programs.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new market pushes.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474720" y="2971800"/>
            <a:ext cx="24688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474720" y="2971800"/>
            <a:ext cx="2468880" cy="54864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611880" y="31089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Plan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611880" y="347472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Positioning, pricing, timeline.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product rollouts.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971800"/>
            <a:ext cx="24688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6217920" y="2971800"/>
            <a:ext cx="2468880" cy="54864"/>
          </a:xfrm>
          <a:prstGeom prst="rect">
            <a:avLst/>
          </a:prstGeom>
          <a:solidFill>
            <a:srgbClr val="FF52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355080" y="31089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 Release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355080" y="347472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Headline, quotes, availability.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announcements.</a:t>
            </a:r>
            <a:endParaRPr lang="en-US" sz="1000" dirty="0"/>
          </a:p>
        </p:txBody>
      </p:sp>
      <p:pic>
        <p:nvPicPr>
          <p:cNvPr id="35" name="Graphic 34">
            <a:extLst>
              <a:ext uri="{FF2B5EF4-FFF2-40B4-BE49-F238E27FC236}">
                <a16:creationId xmlns:a16="http://schemas.microsoft.com/office/drawing/2014/main" id="{5F98ADAE-22BD-D8F4-A919-17DA6FEAED66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WAYS TO USE IT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731520" y="1005840"/>
            <a:ext cx="365760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31520" y="1005840"/>
            <a:ext cx="54864" cy="3474720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14400" y="107899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the Product Library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14400" y="1371600"/>
            <a:ext cx="333756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when you need standard Tweddle collateral. Same approved messaging every time.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Just say: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"One-pager for Troubleshooter"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"Press release for TRACER"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"Competitive comp for Unity"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research needed. Pulls from built-in product knowledge.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365760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754880" y="1005840"/>
            <a:ext cx="54864" cy="3474720"/>
          </a:xfrm>
          <a:prstGeom prst="rect">
            <a:avLst/>
          </a:prstGeom>
          <a:solidFill>
            <a:srgbClr val="FF52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937760" y="107899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Prospect-Specific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33756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when you need docs tailored to a company. References their revenue, competitors, and news.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Just say: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"Business case for Troubleshooter at CAT"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"One-pager for TRACER targeting BRP"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 "Comp for Unity vs PTC at Ford"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Researches the prospect automatically.</a:t>
            </a:r>
            <a:endParaRPr lang="en-US" sz="1050" dirty="0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28F0D908-59D9-E245-5158-32DD9626E067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DEAL KIT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 prospect responds, advance the deal with one command.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280160"/>
            <a:ext cx="7680960" cy="502920"/>
          </a:xfrm>
          <a:prstGeom prst="rect">
            <a:avLst/>
          </a:prstGeom>
          <a:solidFill>
            <a:schemeClr val="tx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14400" y="128016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EC9B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/deal-kit  Caterpillar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31520" y="20116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generates three documents, all personalized: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514600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31520" y="251460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25880" y="2496312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One-Pager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325880" y="274320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product reference customized to their industry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3154680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31520" y="315468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25880" y="3136392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Comparison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325880" y="338328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Head-to-head vs their current solution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1520" y="3794760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31520" y="37947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325880" y="3776472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Case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325880" y="402336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projections scaled to their business size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31520" y="42519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three use real research: their revenue, headcount, competitors, and recent news.</a:t>
            </a:r>
            <a:endParaRPr lang="en-US" sz="1100" dirty="0"/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311425BF-EA2B-D64A-6397-1FC6D9BC6046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REFERENCE: WHAT TO TYPE</a:t>
            </a:r>
            <a:endParaRPr lang="en-US" sz="24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777240"/>
          <a:ext cx="7680960" cy="4201668"/>
        </p:xfrm>
        <a:graphic>
          <a:graphicData uri="http://schemas.openxmlformats.org/drawingml/2006/table">
            <a:tbl>
              <a:tblPr/>
              <a:tblGrid>
                <a:gridCol w="384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YOU WANT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B0C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TO TYPE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B0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Research + email + deck for a company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/prospect caterpillar.com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Full deal kit (3 docs)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/deal-kit Caterpillar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Auto-discover new prospects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/find-prospects Troubleshooter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See your pipeline status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/pipeline-status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Import a list of companies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/pipeline-import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Standard one-pager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"One-pager for Troubleshooter"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Prospect-specific business case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"Business case for TS at CAT"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Competitive comparison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"Comp for Unity vs PTC"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Press release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"Press release for TRACER at BRP"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Update product info (admin)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/update-products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Outreach from a business card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/prospect (attach card)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Triage today's Lead Forensics export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42B0C7"/>
                          </a:solidFill>
                          <a:latin typeface="Courier New" pitchFamily="34" charset="0"/>
                          <a:ea typeface="Courier New" pitchFamily="34" charset="-122"/>
                          <a:cs typeface="Courier New" pitchFamily="34" charset="-120"/>
                        </a:rPr>
                        <a:t>/triage-leads</a:t>
                      </a:r>
                      <a:endParaRPr lang="en-US" sz="100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 marL="101600" marR="101600" marT="50800" marB="5080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" name="Graphic 9">
            <a:extLst>
              <a:ext uri="{FF2B5EF4-FFF2-40B4-BE49-F238E27FC236}">
                <a16:creationId xmlns:a16="http://schemas.microsoft.com/office/drawing/2014/main" id="{E3F7101D-81D9-17CA-D72D-345717395ED2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PRODUCTS &amp; SERVICES YOU CAN PITCH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don't need to memorize any of this. The system knows it all.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188720"/>
            <a:ext cx="7680960" cy="38862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68680" y="12344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Troubleshooter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531533" y="1234440"/>
            <a:ext cx="3503507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AI-guided diagnostics. Any technician becomes an expert.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126480" y="12344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 fewer help desk calls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31520" y="1623060"/>
            <a:ext cx="7680960" cy="38862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68680" y="16687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TRACER / TRACER_X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531533" y="1668780"/>
            <a:ext cx="3503507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wiring diagnostics. Assembly + field service.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126480" y="16687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 VIN-specific accuracy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31520" y="2057400"/>
            <a:ext cx="7680960" cy="38862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68680" y="21031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531533" y="2103120"/>
            <a:ext cx="3503507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platform + AI search + portal builder.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126480" y="21031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top-20 global OEMs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31520" y="2491740"/>
            <a:ext cx="7680960" cy="38862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68680" y="25374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EPC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531533" y="2537460"/>
            <a:ext cx="3503507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Electronic parts catalog. Visual ID, 190+ markets.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126480" y="253746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Parts lookup: 30 min → 60 sec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731520" y="2926080"/>
            <a:ext cx="7680960" cy="38862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868680" y="29718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 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2531533" y="2971800"/>
            <a:ext cx="3503507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Lightweight tech docs. Better than PDFs.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126480" y="29718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4-8 week implementation</a:t>
            </a:r>
            <a:endParaRPr lang="en-US" sz="1000" dirty="0"/>
          </a:p>
        </p:txBody>
      </p:sp>
      <p:sp>
        <p:nvSpPr>
          <p:cNvPr id="32" name="Shape 31"/>
          <p:cNvSpPr/>
          <p:nvPr/>
        </p:nvSpPr>
        <p:spPr>
          <a:xfrm>
            <a:off x="731520" y="3360420"/>
            <a:ext cx="7680960" cy="38862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32"/>
          <p:cNvSpPr/>
          <p:nvPr/>
        </p:nvSpPr>
        <p:spPr>
          <a:xfrm>
            <a:off x="868680" y="34061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2B0C7"/>
                </a:solidFill>
                <a:latin typeface="Arial" pitchFamily="34" charset="0"/>
              </a:rPr>
              <a:t>Content Development</a:t>
            </a:r>
          </a:p>
        </p:txBody>
      </p:sp>
      <p:sp>
        <p:nvSpPr>
          <p:cNvPr id="34" name="Text 33"/>
          <p:cNvSpPr/>
          <p:nvPr/>
        </p:nvSpPr>
        <p:spPr>
          <a:xfrm>
            <a:off x="2531533" y="3406140"/>
            <a:ext cx="3503507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</a:rPr>
              <a:t>Technical authoring. Structured content. Multi-channel.</a:t>
            </a:r>
          </a:p>
        </p:txBody>
      </p:sp>
      <p:sp>
        <p:nvSpPr>
          <p:cNvPr id="35" name="Text 34"/>
          <p:cNvSpPr/>
          <p:nvPr/>
        </p:nvSpPr>
        <p:spPr>
          <a:xfrm>
            <a:off x="6126480" y="34061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</a:rPr>
              <a:t>60% reduction in authoring time</a:t>
            </a:r>
          </a:p>
        </p:txBody>
      </p:sp>
      <p:sp>
        <p:nvSpPr>
          <p:cNvPr id="36" name="Shape 35"/>
          <p:cNvSpPr/>
          <p:nvPr/>
        </p:nvSpPr>
        <p:spPr>
          <a:xfrm>
            <a:off x="731520" y="3794760"/>
            <a:ext cx="7680960" cy="38862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Text 36"/>
          <p:cNvSpPr/>
          <p:nvPr/>
        </p:nvSpPr>
        <p:spPr>
          <a:xfrm>
            <a:off x="868680" y="38404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2B0C7"/>
                </a:solidFill>
                <a:latin typeface="Arial" pitchFamily="34" charset="0"/>
              </a:rPr>
              <a:t>Print &amp; Fulfillment</a:t>
            </a:r>
          </a:p>
        </p:txBody>
      </p:sp>
      <p:sp>
        <p:nvSpPr>
          <p:cNvPr id="38" name="Text 37"/>
          <p:cNvSpPr/>
          <p:nvPr/>
        </p:nvSpPr>
        <p:spPr>
          <a:xfrm>
            <a:off x="2531533" y="3840480"/>
            <a:ext cx="3503507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</a:rPr>
              <a:t>Owner info kitting. JIT delivery. 190+ markets.</a:t>
            </a:r>
          </a:p>
        </p:txBody>
      </p:sp>
      <p:sp>
        <p:nvSpPr>
          <p:cNvPr id="39" name="Text 38"/>
          <p:cNvSpPr/>
          <p:nvPr/>
        </p:nvSpPr>
        <p:spPr>
          <a:xfrm>
            <a:off x="6126480" y="38404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</a:rPr>
              <a:t>Zero-defect track record</a:t>
            </a:r>
          </a:p>
        </p:txBody>
      </p:sp>
      <p:sp>
        <p:nvSpPr>
          <p:cNvPr id="40" name="Shape 39"/>
          <p:cNvSpPr/>
          <p:nvPr/>
        </p:nvSpPr>
        <p:spPr>
          <a:xfrm>
            <a:off x="731520" y="4229100"/>
            <a:ext cx="7680960" cy="38862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Text 40"/>
          <p:cNvSpPr/>
          <p:nvPr/>
        </p:nvSpPr>
        <p:spPr>
          <a:xfrm>
            <a:off x="868680" y="42748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2B0C7"/>
                </a:solidFill>
                <a:latin typeface="Arial" pitchFamily="34" charset="0"/>
              </a:rPr>
              <a:t>Interactive Learning</a:t>
            </a:r>
          </a:p>
        </p:txBody>
      </p:sp>
      <p:sp>
        <p:nvSpPr>
          <p:cNvPr id="42" name="Text 41"/>
          <p:cNvSpPr/>
          <p:nvPr/>
        </p:nvSpPr>
        <p:spPr>
          <a:xfrm>
            <a:off x="2531533" y="4274820"/>
            <a:ext cx="3503507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Arial" pitchFamily="34" charset="0"/>
              </a:rPr>
              <a:t>eLearning, ILT, certifications, curriculum design.</a:t>
            </a:r>
          </a:p>
        </p:txBody>
      </p:sp>
      <p:sp>
        <p:nvSpPr>
          <p:cNvPr id="43" name="Text 42"/>
          <p:cNvSpPr/>
          <p:nvPr/>
        </p:nvSpPr>
        <p:spPr>
          <a:xfrm>
            <a:off x="6126480" y="42748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</a:rPr>
              <a:t>Integrated with Troubleshooter</a:t>
            </a:r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CE0AAC2E-56E0-4A0A-3466-A06F8E61F542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FULL WORKFLOW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Here's how a real prospect interaction looks, start to finish.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280160"/>
            <a:ext cx="347472" cy="347472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31520" y="128016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34440" y="12344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Prospect Caterpillar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234440" y="149047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2B0C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/prospect caterpillar.com Troubleshooter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5303520" y="12801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email + deck in ~1 minute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731520" y="1993392"/>
            <a:ext cx="347472" cy="347472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31520" y="199339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234440" y="194767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 the email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34440" y="220370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2B0C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Copy the email, attach the deck, hit send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303520" y="1993392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Added to pipeline tracker automatically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731520" y="2706624"/>
            <a:ext cx="347472" cy="347472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31520" y="270662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234440" y="266090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the pipeline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234440" y="2916936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2B0C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/pipeline-status shows all prospects and their status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303520" y="2706624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your full pipeline at a glance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731520" y="3419856"/>
            <a:ext cx="347472" cy="347472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31520" y="341985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234440" y="337413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respond!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234440" y="363016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2B0C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/deal-kit Caterpillar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303520" y="3419856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one-pager + comp + business case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731520" y="4133088"/>
            <a:ext cx="347472" cy="347472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731520" y="41330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1234440" y="40873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the meeting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234440" y="43434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2B0C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Send the deal kit docs to their team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303520" y="4133088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Move from outreach to meeting stage</a:t>
            </a:r>
            <a:endParaRPr lang="en-US" sz="1050" dirty="0"/>
          </a:p>
        </p:txBody>
      </p:sp>
      <p:pic>
        <p:nvPicPr>
          <p:cNvPr id="36" name="Graphic 35">
            <a:extLst>
              <a:ext uri="{FF2B5EF4-FFF2-40B4-BE49-F238E27FC236}">
                <a16:creationId xmlns:a16="http://schemas.microsoft.com/office/drawing/2014/main" id="{DBAFCAE9-0A20-E73C-7A10-A146FB5FFF3C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TIPS FOR BEST RESULTS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731520" y="960120"/>
            <a:ext cx="7680960" cy="64008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31520" y="960120"/>
            <a:ext cx="54864" cy="640080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60120" y="1005840"/>
            <a:ext cx="7223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 the company name for personalization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60120" y="1252728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"Business case for Troubleshooter at Caterpillar" works much better than just "Business case for Troubleshooter"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31520" y="1737360"/>
            <a:ext cx="7680960" cy="64008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31520" y="1737360"/>
            <a:ext cx="54864" cy="640080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960120" y="1783080"/>
            <a:ext cx="7223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/prospect first, then GTM docs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60120" y="2029968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you've already prospected a company, GTM documents automatically use that research.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31520" y="2514600"/>
            <a:ext cx="7680960" cy="64008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31520" y="2514600"/>
            <a:ext cx="54864" cy="640080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960120" y="2560320"/>
            <a:ext cx="7223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for multiple docs at once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60120" y="2807208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"Create a one-pager and competitive comparison for Unity at Ford". Handles both in one go.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31520" y="3291840"/>
            <a:ext cx="7680960" cy="64008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731520" y="3291840"/>
            <a:ext cx="54864" cy="640080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960120" y="3337560"/>
            <a:ext cx="7223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for revisions, it remembers context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960120" y="3584448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"Make the ROI section more aggressive" or "Add a section about their EV initiative". Just keep talking.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731520" y="4069080"/>
            <a:ext cx="7680960" cy="640080"/>
          </a:xfrm>
          <a:prstGeom prst="rect">
            <a:avLst/>
          </a:prstGeom>
          <a:solidFill>
            <a:srgbClr val="FFFFFF"/>
          </a:solidFill>
          <a:ln/>
          <a:effectLst>
            <a:outerShdw blurRad="25400" dist="12700" dir="81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731520" y="4069080"/>
            <a:ext cx="54864" cy="640080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960120" y="4114800"/>
            <a:ext cx="7223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 your target list to get started fast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960120" y="4361688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 /pipeline-import and paste a CSV of company names. They're added to your tracker instantly.</a:t>
            </a:r>
            <a:endParaRPr lang="en-US" sz="1000" dirty="0"/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4500CBCA-9812-C59F-6368-591B2B104000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THE GTM SUITE?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31520" y="7772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plugin for Claude Desktop that does four things for you: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325880"/>
            <a:ext cx="36576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31520" y="1325880"/>
            <a:ext cx="54864" cy="1417320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139903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Researches Prospects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14400" y="1691640"/>
            <a:ext cx="33375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Searches the web for company info, recent news, leadership, and pain points, automatically.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54880" y="1325880"/>
            <a:ext cx="36576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754880" y="1325880"/>
            <a:ext cx="54864" cy="1417320"/>
          </a:xfrm>
          <a:prstGeom prst="rect">
            <a:avLst/>
          </a:prstGeom>
          <a:solidFill>
            <a:srgbClr val="FF52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937760" y="139903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Writes Emails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937760" y="1691640"/>
            <a:ext cx="33375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Generates personalized cold emails based on real research, not copy-paste templates.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731520" y="2926080"/>
            <a:ext cx="36576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31520" y="2926080"/>
            <a:ext cx="54864" cy="1417320"/>
          </a:xfrm>
          <a:prstGeom prst="rect">
            <a:avLst/>
          </a:prstGeom>
          <a:solidFill>
            <a:srgbClr val="FFB73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14400" y="299923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Builds Presentations &amp; Docs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914400" y="3291840"/>
            <a:ext cx="33375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slide decks, business cases, one-pagers, and competitive comparisons, all branded.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754880" y="2926080"/>
            <a:ext cx="365760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4754880" y="2926080"/>
            <a:ext cx="54864" cy="1417320"/>
          </a:xfrm>
          <a:prstGeom prst="rect">
            <a:avLst/>
          </a:prstGeom>
          <a:solidFill>
            <a:srgbClr val="AAAC0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937760" y="299923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Tracks Your Pipeline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937760" y="3291840"/>
            <a:ext cx="33375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Auto-populated prospect list with status tracking in a simple spreadsheet.</a:t>
            </a:r>
            <a:endParaRPr lang="en-US" sz="1050" dirty="0"/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29DB01D-E421-4750-5A59-0526592D5E23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4"/>
          <p:cNvSpPr/>
          <p:nvPr/>
        </p:nvSpPr>
        <p:spPr>
          <a:xfrm>
            <a:off x="731520" y="13716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 THE HOOD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output is driven by editable source files you control</a:t>
            </a:r>
            <a:endParaRPr lang="en-US" sz="1600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E91A36B-0C20-AB20-752B-DCAAA2A396E9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Bar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FooterL"/>
          <p:cNvSpPr/>
          <p:nvPr/>
        </p:nvSpPr>
        <p:spPr>
          <a:xfrm>
            <a:off x="274320" y="4800600"/>
            <a:ext cx="4114800" cy="274320"/>
          </a:xfrm>
          <a:prstGeom prst="rect">
            <a:avLst/>
          </a:prstGeom>
          <a:noFill/>
          <a:ln/>
        </p:spPr>
        <p:txBody>
          <a:bodyPr/>
          <a:lstStyle/>
          <a:p>
            <a:pPr algn="l"/>
            <a:r>
              <a:rPr lang="en-US" sz="900" dirty="0">
                <a:solidFill>
                  <a:srgbClr val="999999"/>
                </a:solidFill>
                <a:latin typeface="Arial"/>
              </a:rPr>
              <a:t>Tweddle Group, Inc. Confidential.</a:t>
            </a:r>
          </a:p>
        </p:txBody>
      </p:sp>
      <p:sp>
        <p:nvSpPr>
          <p:cNvPr id="4" name="FooterR"/>
          <p:cNvSpPr/>
          <p:nvPr/>
        </p:nvSpPr>
        <p:spPr>
          <a:xfrm>
            <a:off x="7772400" y="4800600"/>
            <a:ext cx="1097280" cy="274320"/>
          </a:xfrm>
          <a:prstGeom prst="rect">
            <a:avLst/>
          </a:prstGeom>
          <a:noFill/>
          <a:ln/>
        </p:spPr>
        <p:txBody>
          <a:bodyPr/>
          <a:lstStyle/>
          <a:p>
            <a:pPr algn="r"/>
            <a:r>
              <a:rPr lang="en-US" sz="900" dirty="0">
                <a:solidFill>
                  <a:srgbClr val="999999"/>
                </a:solidFill>
                <a:latin typeface="Arial"/>
              </a:rPr>
              <a:t>21</a:t>
            </a:r>
          </a:p>
        </p:txBody>
      </p:sp>
      <p:pic>
        <p:nvPicPr>
          <p:cNvPr id="5" name="Graphic stripe"/>
          <p:cNvPicPr>
            <a:picLocks/>
          </p:cNvPicPr>
          <p:nvPr/>
        </p:nvPicPr>
        <p:blipFill>
          <a:blip/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  <p:sp>
        <p:nvSpPr>
          <p:cNvPr id="10" name="Title"/>
          <p:cNvSpPr/>
          <p:nvPr/>
        </p:nvSpPr>
        <p:spPr>
          <a:xfrm>
            <a:off x="457200" y="1143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>
              <a:buNone/>
            </a:pPr>
            <a:r>
              <a:rPr lang="en-US" sz="2200" b="1" dirty="0">
                <a:solidFill>
                  <a:srgbClr val="1E1E1E"/>
                </a:solidFill>
                <a:latin typeface="Arial" pitchFamily="34" charset="0"/>
              </a:rPr>
              <a:t>WHAT POWERS EVERY OUTPUT</a:t>
            </a:r>
          </a:p>
        </p:txBody>
      </p:sp>
      <p:sp>
        <p:nvSpPr>
          <p:cNvPr id="11" name="Subtitle"/>
          <p:cNvSpPr/>
          <p:nvPr/>
        </p:nvSpPr>
        <p:spPr>
          <a:xfrm>
            <a:off x="457200" y="5715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</a:rPr>
              <a:t>22 source files + 5 branded templates power every output. All editable. See the Admin Guide for details.</a:t>
            </a:r>
          </a:p>
        </p:txBody>
      </p:sp>
      <p:sp>
        <p:nvSpPr>
          <p:cNvPr id="20" name="Card1BG"/>
          <p:cNvSpPr/>
          <p:nvPr/>
        </p:nvSpPr>
        <p:spPr>
          <a:xfrm>
            <a:off x="457200" y="89154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BEBEB"/>
            </a:solidFill>
          </a:ln>
        </p:spPr>
        <p:txBody>
          <a:bodyPr lIns="137160" tIns="91440" rIns="137160" bIns="91440" anchor="t"/>
          <a:lstStyle/>
          <a:p>
            <a:pPr algn="l">
              <a:buNone/>
            </a:pPr>
            <a:r>
              <a:rPr lang="en-US" sz="1000" b="1" dirty="0">
                <a:solidFill>
                  <a:srgbClr val="1E1E1E"/>
                </a:solidFill>
                <a:latin typeface="Arial"/>
              </a:rPr>
              <a:t>Product Intelligence</a:t>
            </a:r>
          </a:p>
          <a:p>
            <a:pPr algn="l">
              <a:spcBef>
                <a:spcPts val="200"/>
              </a:spcBef>
              <a:buNone/>
            </a:pPr>
            <a:r>
              <a:rPr lang="en-US" sz="700" dirty="0">
                <a:solidFill>
                  <a:schemeClr val="accent6"/>
                </a:solidFill>
                <a:latin typeface="Arial"/>
              </a:rPr>
              <a:t xml:space="preserve">10 files  </a:t>
            </a:r>
            <a:r>
              <a:rPr lang="en-US" sz="700" dirty="0">
                <a:solidFill>
                  <a:srgbClr val="888888"/>
                </a:solidFill>
                <a:latin typeface="Arial"/>
              </a:rPr>
              <a:t>|  Feeds: emails, decks, all docs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tweddle-overview.md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troubleshooter.md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tracer.md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unity.md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epc.md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concept-t.md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content-development.md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print-fulfillment.md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interactive-learning.md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tracer-x.md</a:t>
            </a:r>
          </a:p>
        </p:txBody>
      </p:sp>
      <p:sp>
        <p:nvSpPr>
          <p:cNvPr id="21" name="Card1Accent"/>
          <p:cNvSpPr/>
          <p:nvPr/>
        </p:nvSpPr>
        <p:spPr>
          <a:xfrm>
            <a:off x="457200" y="891540"/>
            <a:ext cx="45720" cy="1737360"/>
          </a:xfrm>
          <a:prstGeom prst="rect">
            <a:avLst/>
          </a:prstGeom>
          <a:solidFill>
            <a:srgbClr val="FF5200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0" name="Card2BG"/>
          <p:cNvSpPr/>
          <p:nvPr/>
        </p:nvSpPr>
        <p:spPr>
          <a:xfrm>
            <a:off x="3246120" y="89154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BEBEB"/>
            </a:solidFill>
          </a:ln>
        </p:spPr>
        <p:txBody>
          <a:bodyPr lIns="137160" tIns="91440" rIns="137160" bIns="91440" anchor="t"/>
          <a:lstStyle/>
          <a:p>
            <a:pPr algn="l">
              <a:buNone/>
            </a:pPr>
            <a:r>
              <a:rPr lang="en-US" sz="1000" b="1" dirty="0">
                <a:solidFill>
                  <a:srgbClr val="1E1E1E"/>
                </a:solidFill>
                <a:latin typeface="Arial"/>
              </a:rPr>
              <a:t>Email &amp; Outreach</a:t>
            </a:r>
          </a:p>
          <a:p>
            <a:pPr algn="l">
              <a:spcBef>
                <a:spcPts val="200"/>
              </a:spcBef>
              <a:buNone/>
            </a:pPr>
            <a:r>
              <a:rPr lang="en-US" sz="700" dirty="0">
                <a:solidFill>
                  <a:schemeClr val="accent6"/>
                </a:solidFill>
                <a:latin typeface="Arial"/>
              </a:rPr>
              <a:t xml:space="preserve">2 files  </a:t>
            </a:r>
            <a:r>
              <a:rPr lang="en-US" sz="700" dirty="0">
                <a:solidFill>
                  <a:srgbClr val="888888"/>
                </a:solidFill>
                <a:latin typeface="Arial"/>
              </a:rPr>
              <a:t>|  Feeds: cold emails, follow-ups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email-templates.md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follow-up-sequences.md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00" dirty="0">
                <a:solidFill>
                  <a:srgbClr val="888888"/>
                </a:solidFill>
                <a:latin typeface="Arial"/>
              </a:rPr>
              <a:t>Tone, subject lines, CTAs, cadence timing, escalation triggers</a:t>
            </a:r>
          </a:p>
        </p:txBody>
      </p:sp>
      <p:sp>
        <p:nvSpPr>
          <p:cNvPr id="31" name="Card2Accent"/>
          <p:cNvSpPr/>
          <p:nvPr/>
        </p:nvSpPr>
        <p:spPr>
          <a:xfrm>
            <a:off x="3246120" y="891540"/>
            <a:ext cx="45720" cy="1737360"/>
          </a:xfrm>
          <a:prstGeom prst="rect">
            <a:avLst/>
          </a:prstGeom>
          <a:solidFill>
            <a:srgbClr val="7AB648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0" name="Card3BG"/>
          <p:cNvSpPr/>
          <p:nvPr/>
        </p:nvSpPr>
        <p:spPr>
          <a:xfrm>
            <a:off x="6035040" y="89154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BEBEB"/>
            </a:solidFill>
          </a:ln>
        </p:spPr>
        <p:txBody>
          <a:bodyPr lIns="137160" tIns="91440" rIns="137160" bIns="91440" anchor="t"/>
          <a:lstStyle/>
          <a:p>
            <a:pPr algn="l">
              <a:buNone/>
            </a:pPr>
            <a:r>
              <a:rPr lang="en-US" sz="1000" b="1" dirty="0">
                <a:solidFill>
                  <a:srgbClr val="1E1E1E"/>
                </a:solidFill>
                <a:latin typeface="Arial"/>
              </a:rPr>
              <a:t>Presentation</a:t>
            </a:r>
          </a:p>
          <a:p>
            <a:pPr algn="l">
              <a:spcBef>
                <a:spcPts val="200"/>
              </a:spcBef>
              <a:buNone/>
            </a:pPr>
            <a:r>
              <a:rPr lang="en-US" sz="700" dirty="0">
                <a:solidFill>
                  <a:schemeClr val="accent6"/>
                </a:solidFill>
                <a:latin typeface="Arial"/>
              </a:rPr>
              <a:t>2 files</a:t>
            </a:r>
            <a:r>
              <a:rPr lang="en-US" sz="700" dirty="0">
                <a:solidFill>
                  <a:srgbClr val="888888"/>
                </a:solidFill>
                <a:latin typeface="Arial"/>
              </a:rPr>
              <a:t xml:space="preserve">  |  Feeds: prospect decks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presentation-structure.md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sample-output-hendrick.md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00" dirty="0">
                <a:solidFill>
                  <a:srgbClr val="888888"/>
                </a:solidFill>
                <a:latin typeface="Arial"/>
              </a:rPr>
              <a:t>Slide blueprint, quality benchmark</a:t>
            </a:r>
          </a:p>
        </p:txBody>
      </p:sp>
      <p:sp>
        <p:nvSpPr>
          <p:cNvPr id="41" name="Card3Accent"/>
          <p:cNvSpPr/>
          <p:nvPr/>
        </p:nvSpPr>
        <p:spPr>
          <a:xfrm>
            <a:off x="6035040" y="891540"/>
            <a:ext cx="45720" cy="1737360"/>
          </a:xfrm>
          <a:prstGeom prst="rect">
            <a:avLst/>
          </a:prstGeom>
          <a:solidFill>
            <a:srgbClr val="42B0C7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0" name="Card4BG"/>
          <p:cNvSpPr/>
          <p:nvPr/>
        </p:nvSpPr>
        <p:spPr>
          <a:xfrm>
            <a:off x="457200" y="276606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BEBEB"/>
            </a:solidFill>
          </a:ln>
        </p:spPr>
        <p:txBody>
          <a:bodyPr lIns="137160" tIns="91440" rIns="137160" bIns="91440" anchor="t"/>
          <a:lstStyle/>
          <a:p>
            <a:pPr algn="l">
              <a:buNone/>
            </a:pPr>
            <a:r>
              <a:rPr lang="en-US" sz="1000" b="1" dirty="0">
                <a:solidFill>
                  <a:srgbClr val="1E1E1E"/>
                </a:solidFill>
                <a:latin typeface="Arial"/>
              </a:rPr>
              <a:t>GTM Doc Structure</a:t>
            </a:r>
          </a:p>
          <a:p>
            <a:pPr algn="l">
              <a:spcBef>
                <a:spcPts val="200"/>
              </a:spcBef>
              <a:buNone/>
            </a:pPr>
            <a:r>
              <a:rPr lang="en-US" sz="700" dirty="0">
                <a:solidFill>
                  <a:schemeClr val="accent6"/>
                </a:solidFill>
                <a:latin typeface="Arial"/>
              </a:rPr>
              <a:t xml:space="preserve">7 files  </a:t>
            </a:r>
            <a:r>
              <a:rPr lang="en-US" sz="700" dirty="0">
                <a:solidFill>
                  <a:srgbClr val="888888"/>
                </a:solidFill>
                <a:latin typeface="Arial"/>
              </a:rPr>
              <a:t>|  Section blueprints for docs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business-case.md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one-pager.md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competitive-comparison.md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marketing-plan.md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launch-plan.md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press-release.md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product-library.md</a:t>
            </a:r>
          </a:p>
        </p:txBody>
      </p:sp>
      <p:sp>
        <p:nvSpPr>
          <p:cNvPr id="51" name="Card4Accent"/>
          <p:cNvSpPr/>
          <p:nvPr/>
        </p:nvSpPr>
        <p:spPr>
          <a:xfrm>
            <a:off x="457200" y="2766060"/>
            <a:ext cx="45720" cy="1737360"/>
          </a:xfrm>
          <a:prstGeom prst="rect">
            <a:avLst/>
          </a:prstGeom>
          <a:solidFill>
            <a:srgbClr val="E8513D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0" name="Card5BG"/>
          <p:cNvSpPr/>
          <p:nvPr/>
        </p:nvSpPr>
        <p:spPr>
          <a:xfrm>
            <a:off x="3246120" y="276606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BEBEB"/>
            </a:solidFill>
          </a:ln>
        </p:spPr>
        <p:txBody>
          <a:bodyPr lIns="137160" tIns="91440" rIns="137160" bIns="91440" anchor="t"/>
          <a:lstStyle/>
          <a:p>
            <a:pPr algn="l">
              <a:buNone/>
            </a:pPr>
            <a:r>
              <a:rPr lang="en-US" sz="1000" b="1" dirty="0">
                <a:solidFill>
                  <a:srgbClr val="1E1E1E"/>
                </a:solidFill>
                <a:latin typeface="Arial"/>
              </a:rPr>
              <a:t>Output Templates</a:t>
            </a:r>
          </a:p>
          <a:p>
            <a:pPr algn="l">
              <a:spcBef>
                <a:spcPts val="200"/>
              </a:spcBef>
              <a:buNone/>
            </a:pPr>
            <a:r>
              <a:rPr lang="en-US" sz="700" dirty="0">
                <a:solidFill>
                  <a:schemeClr val="accent6"/>
                </a:solidFill>
                <a:latin typeface="Arial"/>
              </a:rPr>
              <a:t xml:space="preserve">5 files  </a:t>
            </a:r>
            <a:r>
              <a:rPr lang="en-US" sz="700" dirty="0">
                <a:solidFill>
                  <a:srgbClr val="888888"/>
                </a:solidFill>
                <a:latin typeface="Arial"/>
              </a:rPr>
              <a:t>|  Branded visual formatting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Tweddle_PPTX_Template.pptx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Tweddle_LongForm_Template.docx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Tweddle_OnePager_Template.docx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Tweddle_CompComparison.docx</a:t>
            </a:r>
          </a:p>
          <a:p>
            <a:pPr algn="l">
              <a:spcBef>
                <a:spcPts val="15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Tweddle_PressRelease.docx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00" dirty="0">
                <a:solidFill>
                  <a:srgbClr val="888888"/>
                </a:solidFill>
                <a:latin typeface="Arial"/>
              </a:rPr>
              <a:t>Fonts, colors, headers, footers, table styles</a:t>
            </a:r>
          </a:p>
        </p:txBody>
      </p:sp>
      <p:sp>
        <p:nvSpPr>
          <p:cNvPr id="71" name="Card5Accent"/>
          <p:cNvSpPr/>
          <p:nvPr/>
        </p:nvSpPr>
        <p:spPr>
          <a:xfrm>
            <a:off x="3246120" y="2766060"/>
            <a:ext cx="45720" cy="1737360"/>
          </a:xfrm>
          <a:prstGeom prst="rect">
            <a:avLst/>
          </a:prstGeom>
          <a:solidFill>
            <a:srgbClr val="F0C419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0" name="Card6BG"/>
          <p:cNvSpPr/>
          <p:nvPr/>
        </p:nvSpPr>
        <p:spPr>
          <a:xfrm>
            <a:off x="6035040" y="2766060"/>
            <a:ext cx="26517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BEBEB"/>
            </a:solidFill>
          </a:ln>
        </p:spPr>
        <p:txBody>
          <a:bodyPr lIns="137160" tIns="91440" rIns="137160" bIns="91440" anchor="t"/>
          <a:lstStyle/>
          <a:p>
            <a:pPr algn="l">
              <a:buNone/>
            </a:pPr>
            <a:r>
              <a:rPr lang="en-US" sz="1000" b="1" dirty="0">
                <a:solidFill>
                  <a:srgbClr val="1E1E1E"/>
                </a:solidFill>
                <a:latin typeface="Arial"/>
              </a:rPr>
              <a:t>Segmentation &amp; Pipeline</a:t>
            </a:r>
          </a:p>
          <a:p>
            <a:pPr algn="l">
              <a:spcBef>
                <a:spcPts val="200"/>
              </a:spcBef>
              <a:buNone/>
            </a:pPr>
            <a:r>
              <a:rPr lang="en-US" sz="700" dirty="0">
                <a:solidFill>
                  <a:schemeClr val="accent6"/>
                </a:solidFill>
                <a:latin typeface="Arial"/>
              </a:rPr>
              <a:t xml:space="preserve">1 file  </a:t>
            </a:r>
            <a:r>
              <a:rPr lang="en-US" sz="700" dirty="0">
                <a:solidFill>
                  <a:srgbClr val="888888"/>
                </a:solidFill>
                <a:latin typeface="Arial"/>
              </a:rPr>
              <a:t>|  Feeds: prospect targeting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50" dirty="0">
                <a:solidFill>
                  <a:srgbClr val="333333"/>
                </a:solidFill>
                <a:latin typeface="Courier New"/>
              </a:rPr>
              <a:t>segmentation.md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700" dirty="0">
                <a:solidFill>
                  <a:srgbClr val="888888"/>
                </a:solidFill>
                <a:latin typeface="Arial"/>
              </a:rPr>
              <a:t>7 target verticals, priority levels, product + service fit matrix</a:t>
            </a:r>
          </a:p>
          <a:p>
            <a:pPr algn="l">
              <a:spcBef>
                <a:spcPts val="800"/>
              </a:spcBef>
              <a:buNone/>
            </a:pPr>
            <a:r>
              <a:rPr lang="en-US" sz="800" b="1" dirty="0">
                <a:solidFill>
                  <a:srgbClr val="42B0C7"/>
                </a:solidFill>
                <a:latin typeface="Arial"/>
              </a:rPr>
              <a:t>Want to change something?</a:t>
            </a:r>
          </a:p>
          <a:p>
            <a:pPr algn="l">
              <a:spcBef>
                <a:spcPts val="200"/>
              </a:spcBef>
              <a:buNone/>
            </a:pPr>
            <a:r>
              <a:rPr lang="en-US" sz="700" dirty="0">
                <a:solidFill>
                  <a:srgbClr val="888888"/>
                </a:solidFill>
                <a:latin typeface="Arial"/>
              </a:rPr>
              <a:t>Edit the source, rebuild the plugin. See the Admin Guide.</a:t>
            </a:r>
          </a:p>
        </p:txBody>
      </p:sp>
      <p:sp>
        <p:nvSpPr>
          <p:cNvPr id="61" name="Card6Accent"/>
          <p:cNvSpPr/>
          <p:nvPr/>
        </p:nvSpPr>
        <p:spPr>
          <a:xfrm>
            <a:off x="6035040" y="2766060"/>
            <a:ext cx="45720" cy="1737360"/>
          </a:xfrm>
          <a:prstGeom prst="rect">
            <a:avLst/>
          </a:prstGeom>
          <a:solidFill>
            <a:srgbClr val="9B59B6"/>
          </a:solidFill>
          <a:ln w="0"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UPDATING THE PLUGIN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you receive a new .plugin file, follow these steps. Your tracker data is never affected.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31520" y="128016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31520" y="128016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103120" y="128016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your session.</a:t>
            </a: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Type /save-session. It writes your full context to a file so you can pick up where you left off.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182880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182880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103120" y="182880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Remove the old plugin.</a:t>
            </a: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Customize → Personal Plugins → three-dot menu → Remove Plugin.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237744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1520" y="237744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103120" y="237744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the new version.</a:t>
            </a: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New conversation → drag the .plugin file into the chat → say “save this plugin” → click Save plugin.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31520" y="292608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31520" y="292608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103120" y="292608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Resume.</a:t>
            </a: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New conversation → drop in session_context.md → say “pick up where I left off.”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31520" y="3614056"/>
            <a:ext cx="7680960" cy="530352"/>
          </a:xfrm>
          <a:prstGeom prst="rect">
            <a:avLst/>
          </a:prstGeom>
          <a:solidFill>
            <a:srgbClr val="FFF8E1"/>
          </a:solidFill>
          <a:ln w="12700">
            <a:solidFill>
              <a:srgbClr val="FFB73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914400" y="3703320"/>
            <a:ext cx="7315200" cy="3897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frozen?</a:t>
            </a: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 If you see a blinking cursor with no activity, the plugin was removed while that session was active. Close the stuck conversation and start a new one. No data is lost; your tracker spreadsheet is a separate file.</a:t>
            </a:r>
            <a:endParaRPr lang="en-US" sz="1000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86300A5-6A66-D447-5EBB-9E74F8993F67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4"/>
          <p:cNvSpPr/>
          <p:nvPr/>
        </p:nvSpPr>
        <p:spPr>
          <a:xfrm>
            <a:off x="731520" y="137160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READY.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researching. Start prospecting.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32004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 Ping Derrick Fountain on Slack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or email </a:t>
            </a:r>
            <a:r>
              <a:rPr lang="en-US" sz="1400" dirty="0" err="1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dfountain@tweddle.com</a:t>
            </a:r>
            <a:endParaRPr lang="en-US" sz="1400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8B38BAD8-1F7E-78D7-F80C-A00E1918C4EC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YOU INSTALL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731520" y="1005840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31520" y="100584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25880" y="987552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Desktop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325880" y="123444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the desktop app. Cowork mode runs inside it.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1755648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31520" y="1755648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25880" y="173736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Windows users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325880" y="1984248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Cowork runs in a sandboxed VM. Claude prompts you to enable a Windows virtualization feature on first launch; corporate-managed laptops may need IT to enable Hyper-V first.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2505456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31520" y="250545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25880" y="248716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 and Linux users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325880" y="2734056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additional setup. The host handles virtualization.</a:t>
            </a:r>
            <a:endParaRPr lang="en-US" sz="1100" dirty="0"/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7FEDECA1-89E4-4FF0-08D9-C64D6741C9CA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INSTALL (5 MINUTES)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731520" y="1005840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31520" y="100584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25880" y="987552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Claude Desktop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325880" y="123444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desktop app on your computer, not the website.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1755648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31520" y="1755648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25880" y="1737360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to Cowork mode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325880" y="19842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"Cowork" at the top center of the window.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2505456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31520" y="250545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25880" y="248716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the plugin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325880" y="2734056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a new conversation. Drag the .plugin file into the chat and say “save this plugin.” Click Save plugin when the card appears.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1520" y="3255264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31520" y="3255264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325880" y="3236976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/setup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325880" y="3483864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 /setup in a new conversation. Follow the prompts. When Claude asks permission to use the Tavily web search tool, click “Always allow” so you only see the prompt once. Takes about 10 minutes.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31520" y="4005072"/>
            <a:ext cx="411480" cy="411480"/>
          </a:xfrm>
          <a:prstGeom prst="ellipse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31520" y="4005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325880" y="3986784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ready!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325880" y="4233672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 /prospect and a company URL to test it out.</a:t>
            </a:r>
            <a:endParaRPr lang="en-US" sz="1100" dirty="0"/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7FEDECA1-89E4-4FF0-08D9-C64D6741C9CA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4"/>
          <p:cNvSpPr/>
          <p:nvPr/>
        </p:nvSpPr>
        <p:spPr>
          <a:xfrm>
            <a:off x="731520" y="13716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1: FIND PROSPECTS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Automatically discover and qualify companies to sell to</a:t>
            </a:r>
            <a:endParaRPr lang="en-US" sz="1600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B5D8FCC-1EED-2204-4020-095A5430090F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PROSPECT DISCOVERY WORKS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Tell it what to look for. It finds companies that fit.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280160"/>
            <a:ext cx="7680960" cy="502920"/>
          </a:xfrm>
          <a:prstGeom prst="rect">
            <a:avLst/>
          </a:prstGeom>
          <a:solidFill>
            <a:schemeClr val="tx1"/>
          </a:solidFill>
          <a:ln/>
        </p:spPr>
        <p:txBody>
          <a:bodyPr/>
          <a:lstStyle/>
          <a:p>
            <a:endParaRPr lang="en-US">
              <a:solidFill>
                <a:srgbClr val="00B050"/>
              </a:solidFill>
            </a:endParaRPr>
          </a:p>
        </p:txBody>
      </p:sp>
      <p:sp>
        <p:nvSpPr>
          <p:cNvPr id="12" name="Text 10"/>
          <p:cNvSpPr/>
          <p:nvPr/>
        </p:nvSpPr>
        <p:spPr>
          <a:xfrm>
            <a:off x="914400" y="128016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EC9B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/find-prospects Troubleshooter heavy equipment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31520" y="20116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happens behind the scenes: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46888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31520" y="246888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103120" y="246888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Searches the web for companies matching your product and industry criteria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301752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01752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QUALIFY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103120" y="301752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Checks revenue, product fit, and pain signals against Tweddle offerings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356616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1520" y="356616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103120" y="356616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Assigns Tier 1, 2, or 3 based on company size and product fit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31520" y="411480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31520" y="411480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103120" y="411480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Adds qualified companies to your prospect tracker, ready for outreach</a:t>
            </a:r>
            <a:endParaRPr lang="en-US" sz="1100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39377D9D-65F9-8970-6D67-54E41EA399FF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a16="http://schemas.microsoft.com/office/drawing/2014/main" xmlns:ns3="http://schemas.microsoft.com/office/drawing/2016/SVG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</a:rPr>
              <a:t>Tweddle Group, Inc. Confidential.</a:t>
            </a:r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9" name="Title"/>
          <p:cNvSpPr/>
          <p:nvPr/>
        </p:nvSpPr>
        <p:spPr>
          <a:xfrm>
            <a:off x="731520" y="1828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33333"/>
                </a:solidFill>
                <a:latin typeface="Arial" pitchFamily="34" charset="0"/>
              </a:rPr>
              <a:t>DISCOVERY MATRIX: PRODUCT &amp; SERVICE × INDUSTRY</a:t>
            </a:r>
          </a:p>
        </p:txBody>
      </p:sp>
      <p:sp>
        <p:nvSpPr>
          <p:cNvPr id="10" name="Subtitle"/>
          <p:cNvSpPr/>
          <p:nvPr/>
        </p:nvSpPr>
        <p:spPr>
          <a:xfrm>
            <a:off x="731520" y="5943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</a:rPr>
              <a:t>Use this matrix with /find-prospects to target the right verticals for each product and service.</a:t>
            </a:r>
          </a:p>
        </p:txBody>
      </p:sp>
      <p:sp>
        <p:nvSpPr>
          <p:cNvPr id="31" name="Legend"/>
          <p:cNvSpPr/>
          <p:nvPr/>
        </p:nvSpPr>
        <p:spPr>
          <a:xfrm>
            <a:off x="365760" y="448056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5200"/>
                </a:solidFill>
                <a:latin typeface="Arial" pitchFamily="34" charset="0"/>
              </a:rPr>
              <a:t>●</a:t>
            </a:r>
            <a:r>
              <a:rPr lang="en-US" sz="800" dirty="0">
                <a:solidFill>
                  <a:srgbClr val="666666"/>
                </a:solidFill>
                <a:latin typeface="Arial" pitchFamily="34" charset="0"/>
              </a:rPr>
              <a:t xml:space="preserve"> PRIMARY FIT     </a:t>
            </a:r>
            <a:r>
              <a:rPr lang="en-US" sz="800" b="1" dirty="0">
                <a:solidFill>
                  <a:srgbClr val="42B0C7"/>
                </a:solidFill>
                <a:latin typeface="Arial" pitchFamily="34" charset="0"/>
              </a:rPr>
              <a:t>●</a:t>
            </a:r>
            <a:r>
              <a:rPr lang="en-US" sz="800" dirty="0">
                <a:solidFill>
                  <a:srgbClr val="666666"/>
                </a:solidFill>
                <a:latin typeface="Arial" pitchFamily="34" charset="0"/>
              </a:rPr>
              <a:t xml:space="preserve"> STRONG FIT     </a:t>
            </a:r>
            <a:r>
              <a:rPr lang="en-US" sz="800" dirty="0">
                <a:solidFill>
                  <a:srgbClr val="999999"/>
                </a:solidFill>
                <a:latin typeface="Arial" pitchFamily="34" charset="0"/>
              </a:rPr>
              <a:t>-  NOT APPLICABLE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id="{145EA521-4699-34C1-57A3-A315E72EE74F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ns3:svgBlip r:embed="rId2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365760" y="960120"/>
          <a:ext cx="8611458" cy="3245025"/>
        </p:xfrm>
        <a:graphic>
          <a:graphicData uri="http://schemas.openxmlformats.org/drawingml/2006/table">
            <a:tbl>
              <a:tblPr/>
              <a:tblGrid>
                <a:gridCol w="1371600"/>
                <a:gridCol w="1079088"/>
                <a:gridCol w="880110"/>
                <a:gridCol w="880110"/>
                <a:gridCol w="880110"/>
                <a:gridCol w="880110"/>
                <a:gridCol w="880110"/>
                <a:gridCol w="880110"/>
                <a:gridCol w="880110"/>
              </a:tblGrid>
              <a:tr h="420000"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Arial"/>
                        </a:rPr>
                        <a:t>VERTICAL</a:t>
                      </a:r>
                    </a:p>
                  </a:txBody>
                  <a:tcPr anchor="ctr" marT="36000" marB="36000" marL="36000" marR="36000">
                    <a:solidFill>
                      <a:srgbClr val="1E1E2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Arial"/>
                        </a:rPr>
                        <a:t>Troubleshooter</a:t>
                      </a:r>
                    </a:p>
                  </a:txBody>
                  <a:tcPr anchor="ctr" marT="36000" marB="36000" marL="36000" marR="36000">
                    <a:solidFill>
                      <a:srgbClr val="1E1E2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Arial"/>
                        </a:rPr>
                        <a:t>TRACER</a:t>
                      </a:r>
                    </a:p>
                  </a:txBody>
                  <a:tcPr anchor="ctr" marT="36000" marB="36000" marL="36000" marR="36000">
                    <a:solidFill>
                      <a:srgbClr val="1E1E2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Arial"/>
                        </a:rPr>
                        <a:t>Unity</a:t>
                      </a:r>
                    </a:p>
                  </a:txBody>
                  <a:tcPr anchor="ctr" marT="36000" marB="36000" marL="36000" marR="36000">
                    <a:solidFill>
                      <a:srgbClr val="1E1E2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Arial"/>
                        </a:rPr>
                        <a:t>EPC</a:t>
                      </a:r>
                    </a:p>
                  </a:txBody>
                  <a:tcPr anchor="ctr" marT="36000" marB="36000" marL="36000" marR="36000">
                    <a:solidFill>
                      <a:srgbClr val="1E1E2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Arial"/>
                        </a:rPr>
                        <a:t>Concept T</a:t>
                      </a:r>
                    </a:p>
                  </a:txBody>
                  <a:tcPr anchor="ctr" marT="36000" marB="36000" marL="36000" marR="36000">
                    <a:solidFill>
                      <a:srgbClr val="1E1E2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Arial"/>
                        </a:rPr>
                        <a:t>Content Dev</a:t>
                      </a:r>
                    </a:p>
                  </a:txBody>
                  <a:tcPr anchor="ctr" marT="36000" marB="36000" marL="36000" marR="36000">
                    <a:solidFill>
                      <a:srgbClr val="1E1E2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Arial"/>
                        </a:rPr>
                        <a:t>Print &amp; Fulfill</a:t>
                      </a:r>
                    </a:p>
                  </a:txBody>
                  <a:tcPr anchor="ctr" marT="36000" marB="36000" marL="36000" marR="36000">
                    <a:solidFill>
                      <a:srgbClr val="1E1E2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900" b="1">
                          <a:solidFill>
                            <a:srgbClr val="FFFFFF"/>
                          </a:solidFill>
                          <a:latin typeface="Arial"/>
                        </a:rPr>
                        <a:t>Interactive Learning</a:t>
                      </a:r>
                    </a:p>
                  </a:txBody>
                  <a:tcPr anchor="ctr" marT="36000" marB="36000" marL="36000" marR="36000">
                    <a:solidFill>
                      <a:srgbClr val="1E1E2E"/>
                    </a:solidFill>
                  </a:tcPr>
                </a:tc>
              </a:tr>
              <a:tr h="403575">
                <a:tc>
                  <a:txBody>
                    <a:bodyPr wrap="square"/>
                    <a:lstStyle/>
                    <a:p>
                      <a:pPr algn="l"/>
                      <a:r>
                        <a:rPr sz="1100" b="1">
                          <a:solidFill>
                            <a:srgbClr val="333333"/>
                          </a:solidFill>
                          <a:latin typeface="Arial"/>
                        </a:rPr>
                        <a:t>Automotive OEMs</a:t>
                      </a:r>
                    </a:p>
                    <a:p>
                      <a:pPr algn="l"/>
                      <a:r>
                        <a:rPr sz="700" b="1">
                          <a:solidFill>
                            <a:srgbClr val="FF5200"/>
                          </a:solidFill>
                          <a:latin typeface="Arial"/>
                        </a:rPr>
                        <a:t>HIGH PRIORITY</a:t>
                      </a:r>
                    </a:p>
                  </a:txBody>
                  <a:tcPr anchor="ctr" marT="36000" marB="36000" marL="72000" marR="72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Diagnostics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Wiring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Content Portal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Parts Catalog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Bulletins / PDI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Authoring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Owner Kits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Training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</a:tr>
              <a:tr h="403575">
                <a:tc>
                  <a:txBody>
                    <a:bodyPr wrap="square"/>
                    <a:lstStyle/>
                    <a:p>
                      <a:pPr algn="l"/>
                      <a:r>
                        <a:rPr sz="1100" b="1">
                          <a:solidFill>
                            <a:srgbClr val="333333"/>
                          </a:solidFill>
                          <a:latin typeface="Arial"/>
                        </a:rPr>
                        <a:t>Dealership Groups</a:t>
                      </a:r>
                    </a:p>
                    <a:p>
                      <a:pPr algn="l"/>
                      <a:r>
                        <a:rPr sz="700" b="1">
                          <a:solidFill>
                            <a:srgbClr val="FF5200"/>
                          </a:solidFill>
                          <a:latin typeface="Arial"/>
                        </a:rPr>
                        <a:t>HIGH PRIORITY</a:t>
                      </a:r>
                    </a:p>
                  </a:txBody>
                  <a:tcPr anchor="ctr" marT="36000" marB="36000" marL="72000" marR="72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Diagnostics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Wiring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999999"/>
                          </a:solidFill>
                          <a:latin typeface="Arial"/>
                        </a:rPr>
                        <a:t>-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Parts Lookup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999999"/>
                          </a:solidFill>
                          <a:latin typeface="Arial"/>
                        </a:rPr>
                        <a:t>-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Dealer Training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999999"/>
                          </a:solidFill>
                          <a:latin typeface="Arial"/>
                        </a:rPr>
                        <a:t>-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Training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</a:tr>
              <a:tr h="403575">
                <a:tc>
                  <a:txBody>
                    <a:bodyPr wrap="square"/>
                    <a:lstStyle/>
                    <a:p>
                      <a:pPr algn="l"/>
                      <a:r>
                        <a:rPr sz="1100" b="1">
                          <a:solidFill>
                            <a:srgbClr val="333333"/>
                          </a:solidFill>
                          <a:latin typeface="Arial"/>
                        </a:rPr>
                        <a:t>EV / Electrification</a:t>
                      </a:r>
                    </a:p>
                    <a:p>
                      <a:pPr algn="l"/>
                      <a:r>
                        <a:rPr sz="700" b="1">
                          <a:solidFill>
                            <a:srgbClr val="FF5200"/>
                          </a:solidFill>
                          <a:latin typeface="Arial"/>
                        </a:rPr>
                        <a:t>HIGH PRIORITY</a:t>
                      </a:r>
                    </a:p>
                  </a:txBody>
                  <a:tcPr anchor="ctr" marT="36000" marB="36000" marL="72000" marR="72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EV Diagnostics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HV Wiring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Digital Portal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Parts Catalog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Mid-mkt CCMS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Authoring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999999"/>
                          </a:solidFill>
                          <a:latin typeface="Arial"/>
                        </a:rPr>
                        <a:t>-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HV Training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</a:tr>
              <a:tr h="403575">
                <a:tc>
                  <a:txBody>
                    <a:bodyPr wrap="square"/>
                    <a:lstStyle/>
                    <a:p>
                      <a:pPr algn="l"/>
                      <a:r>
                        <a:rPr sz="1100" b="1">
                          <a:solidFill>
                            <a:srgbClr val="333333"/>
                          </a:solidFill>
                          <a:latin typeface="Arial"/>
                        </a:rPr>
                        <a:t>Heavy Equipment</a:t>
                      </a:r>
                    </a:p>
                    <a:p>
                      <a:pPr algn="l"/>
                      <a:r>
                        <a:rPr sz="700" b="1">
                          <a:solidFill>
                            <a:srgbClr val="FF5200"/>
                          </a:solidFill>
                          <a:latin typeface="Arial"/>
                        </a:rPr>
                        <a:t>HIGH PRIORITY</a:t>
                      </a:r>
                    </a:p>
                  </a:txBody>
                  <a:tcPr anchor="ctr" marT="36000" marB="36000" marL="72000" marR="72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Field Diagnostics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Wiring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Service Portal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Parts Catalog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CCMS Docs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Authoring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Owner Kits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Training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</a:tr>
              <a:tr h="403575">
                <a:tc>
                  <a:txBody>
                    <a:bodyPr wrap="square"/>
                    <a:lstStyle/>
                    <a:p>
                      <a:pPr algn="l"/>
                      <a:r>
                        <a:rPr sz="1100" b="1">
                          <a:solidFill>
                            <a:srgbClr val="333333"/>
                          </a:solidFill>
                          <a:latin typeface="Arial"/>
                        </a:rPr>
                        <a:t>Powersports / Marine</a:t>
                      </a:r>
                    </a:p>
                    <a:p>
                      <a:pPr algn="l"/>
                      <a:r>
                        <a:rPr sz="700" b="1">
                          <a:solidFill>
                            <a:srgbClr val="AAAC06"/>
                          </a:solidFill>
                          <a:latin typeface="Arial"/>
                        </a:rPr>
                        <a:t>MEDIUM</a:t>
                      </a:r>
                    </a:p>
                  </a:txBody>
                  <a:tcPr anchor="ctr" marT="36000" marB="36000" marL="72000" marR="72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Diagnostics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Wiring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Dealer Portal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Parts Catalog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Variants / PDI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Authoring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Owner Kits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Training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</a:tr>
              <a:tr h="403575">
                <a:tc>
                  <a:txBody>
                    <a:bodyPr wrap="square"/>
                    <a:lstStyle/>
                    <a:p>
                      <a:pPr algn="l"/>
                      <a:r>
                        <a:rPr sz="1100" b="1">
                          <a:solidFill>
                            <a:srgbClr val="333333"/>
                          </a:solidFill>
                          <a:latin typeface="Arial"/>
                        </a:rPr>
                        <a:t>Industrial / Mfg</a:t>
                      </a:r>
                    </a:p>
                    <a:p>
                      <a:pPr algn="l"/>
                      <a:r>
                        <a:rPr sz="700" b="1">
                          <a:solidFill>
                            <a:srgbClr val="AAAC06"/>
                          </a:solidFill>
                          <a:latin typeface="Arial"/>
                        </a:rPr>
                        <a:t>MEDIUM</a:t>
                      </a:r>
                    </a:p>
                  </a:txBody>
                  <a:tcPr anchor="ctr" marT="36000" marB="36000" marL="72000" marR="72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Diagnostics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Wiring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Content Mgmt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Parts Catalog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Mid-Mkt CCMS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Authoring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Kitting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Ops Safety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</a:tr>
              <a:tr h="403575">
                <a:tc>
                  <a:txBody>
                    <a:bodyPr wrap="square"/>
                    <a:lstStyle/>
                    <a:p>
                      <a:pPr algn="l"/>
                      <a:r>
                        <a:rPr sz="1100" b="1">
                          <a:solidFill>
                            <a:srgbClr val="333333"/>
                          </a:solidFill>
                          <a:latin typeface="Arial"/>
                        </a:rPr>
                        <a:t>Aerospace / Defense</a:t>
                      </a:r>
                    </a:p>
                    <a:p>
                      <a:pPr algn="l"/>
                      <a:r>
                        <a:rPr sz="700" b="1">
                          <a:solidFill>
                            <a:srgbClr val="AAAC06"/>
                          </a:solidFill>
                          <a:latin typeface="Arial"/>
                        </a:rPr>
                        <a:t>MEDIUM</a:t>
                      </a:r>
                    </a:p>
                  </a:txBody>
                  <a:tcPr anchor="ctr" marT="36000" marB="36000" marL="72000" marR="72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Maintenance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Wiring / Harness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FF5200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Tech Pubs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Parts IPC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999999"/>
                          </a:solidFill>
                          <a:latin typeface="Arial"/>
                        </a:rPr>
                        <a:t>-</a:t>
                      </a:r>
                    </a:p>
                  </a:txBody>
                  <a:tcPr anchor="ctr" marT="36000" marB="36000" marL="36000" marR="36000">
                    <a:solidFill>
                      <a:srgbClr val="F7F7F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Authoring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IETM + TM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400" b="1">
                          <a:solidFill>
                            <a:srgbClr val="42B0C7"/>
                          </a:solidFill>
                          <a:latin typeface="Arial"/>
                        </a:rPr>
                        <a:t>●</a:t>
                      </a:r>
                    </a:p>
                    <a:p>
                      <a:pPr algn="ctr"/>
                      <a:r>
                        <a:rPr sz="700" b="0">
                          <a:solidFill>
                            <a:srgbClr val="666666"/>
                          </a:solidFill>
                          <a:latin typeface="Arial"/>
                        </a:rPr>
                        <a:t>Training</a:t>
                      </a:r>
                    </a:p>
                  </a:txBody>
                  <a:tcPr anchor="ctr" marT="36000" marB="36000" marL="36000" marR="36000">
                    <a:solidFill>
                      <a:srgbClr val="EDF7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4"/>
          <p:cNvSpPr/>
          <p:nvPr/>
        </p:nvSpPr>
        <p:spPr>
          <a:xfrm>
            <a:off x="731520" y="13716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2: PROSPECT OUTREACH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31520" y="24688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2B0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companies and generate personalized emails + presentations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Tweddle Group, Inc. Confidential.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822960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9294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PROSPECTING WORKS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31520" y="7772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command. Two deliverables. Under 2 minutes.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280160"/>
            <a:ext cx="7680960" cy="502920"/>
          </a:xfrm>
          <a:prstGeom prst="rect">
            <a:avLst/>
          </a:prstGeom>
          <a:solidFill>
            <a:schemeClr val="tx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14400" y="128016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EC9B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/prospect  https://www.caterpillar.com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31520" y="20116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happens behind the scenes: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46888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31520" y="246888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103120" y="246888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Searches the web for company size, news, leadership, and challenges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301752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01752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103120" y="301752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Figures out which Tweddle product fits their needs best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356616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1520" y="356616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103120" y="356616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Writes a personalized cold email mentioning their real news and challenges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31520" y="4114800"/>
            <a:ext cx="1188720" cy="384048"/>
          </a:xfrm>
          <a:prstGeom prst="rect">
            <a:avLst/>
          </a:prstGeom>
          <a:solidFill>
            <a:srgbClr val="42B0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31520" y="411480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103120" y="4114800"/>
            <a:ext cx="6309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Builds a branded 6-8 slide presentation tailored to that company</a:t>
            </a:r>
            <a:endParaRPr lang="en-US" sz="1100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AF343415-9A10-DCE8-A883-DE6F16049B1F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974" y="-8238"/>
            <a:ext cx="9235440" cy="38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2030</Words>
  <Application>Microsoft Macintosh PowerPoint</Application>
  <PresentationFormat>On-screen Show (16:9)</PresentationFormat>
  <Paragraphs>410</Paragraphs>
  <Slides>22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Tweddle GTM Suite: Getting Started</dc:title>
  <dc:subject>PptxGenJS Presentation</dc:subject>
  <dc:creator>Tweddle Group</dc:creator>
  <cp:lastModifiedBy>Derrick Fountain</cp:lastModifiedBy>
  <cp:revision>6</cp:revision>
  <dcterms:created xsi:type="dcterms:W3CDTF">2026-04-05T19:10:26Z</dcterms:created>
  <dcterms:modified xsi:type="dcterms:W3CDTF">2026-04-06T15:02:53Z</dcterms:modified>
</cp:coreProperties>
</file>